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Robot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7a5f37e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7a5f37e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is capsule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is convolution representation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4ae730a9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4ae730a9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good capsule model, instantiation parameters let you do things like preserve rotation for building a reconstruction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4c53f98d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4c53f98d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47a5f37e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47a5f37e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connect capsule layers?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to the misplaced mouth problem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4ae730a9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4ae730a9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47a5f37ee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47a5f37ee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method of estimating log likelihoods of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capsule in the next layer as weighted some of vote vectors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connect capsule layers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4a787a5a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4a787a5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layer types use routing in different ways.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different kinds of matrix multiplications give us different NN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also talk about orphan category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70 slides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4c53f98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4c53f98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 is the output of a 1D convolution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this into a 3D tensor where each filter value is a capsule (vector)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4c53f98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4c53f98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4c53f98d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4c53f98d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the fully connected classification layer at the end of the convolutional network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c23a42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c23a42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“Feel free to stop me for questions at any time”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ae730a9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ae730a9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47a5f37e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47a5f37e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47a5f37e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47a5f37e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acdb2b6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acdb2b6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4d15812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4d15812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4a787a5a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4a787a5a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acdb2b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acdb2b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c53f98d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c53f98d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acdb2b6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acdb2b6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Single-class: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One correct label per example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Reuters-Multi-label: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Single-class training data, multi-class test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Reuters-Full: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Single-class training data, mixed test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4acdb2b6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4acdb2b6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7a5f37e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7a5f37e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acdb2b6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acdb2b6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4b46788a2_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4b46788a2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graphs shows connection strengths from primary capsules to fully connected capsules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word-cloud shows top trigrams for each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4acdb2b6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4acdb2b6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7a5f37e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7a5f37e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a787a5a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a787a5a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a787a5a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a787a5a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d15812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d15812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a787a5a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4a787a5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4a787a5a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4a787a5a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4a787a5a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4a787a5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4c23a42c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4c23a42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4a787a5a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4a787a5a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559f70ea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559f70ea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4a787a5a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4a787a5a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in performance is larger on the TRAC dataset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4b46788a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4b46788a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4b46788a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4b46788a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4b46788a2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4b46788a2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4a787a5a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4a787a5a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Kaggle dataset, how much was due to capsule architecture versus focal loss?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7a5f37e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7a5f37e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flesh out this paper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number of parameters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4acdb2b6a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4acdb2b6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4acdb2b6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4acdb2b6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47a5f37e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47a5f37e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Particularly important for ConvNets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4acdb2b6a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4acdb2b6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4ae730a9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4ae730a9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4ae730a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4ae730a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SemanticCaps: Extract semantic features from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DetectionCaps: Convert semantic features to known intents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DetectionCaps: Transfer information about known intents to emerging intents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(More on that later)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4c23a42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4c23a42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4c23a42c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4c23a42c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4c23a42ce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4c23a42ce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more about SemanticCaps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 over self-attention matrix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4ae730a93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4ae730a9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4c23a42ce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4c23a42ce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4c23a42c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4c23a42c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distance metric over intents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distances to similarities/distribution in matrix form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4c23a42ce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4c23a42c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clever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advantage of this fact that weights are removed from routing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create a “layer” of the network with heuristically calculated/frozen parameters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47a5f37e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47a5f37e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Rotating Kim Kardashian breaks the classifier!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4ae730a9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4ae730a9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4ae730a93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4ae730a93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4ae730a93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4ae730a9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4a787a5a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4a787a5a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4ae730a9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4ae730a9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47a5f37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47a5f37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47a5f37e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47a5f37e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47a5f37e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47a5f37e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47a5f37e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47a5f37e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medium.freecodecamp.org/understanding-capsule-networks-ais-alluring-new-architecture-bdb228173ddc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hyperlink" Target="https://medium.freecodecamp.org/understanding-capsule-networks-ais-alluring-new-architecture-bdb228173ddc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medium.freecodecamp.org/understanding-capsule-networks-ais-alluring-new-architecture-bdb228173ddc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towardsdatascience.com/build-your-own-convolution-neural-network-in-5-mins-4217c2cf964f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hyperlink" Target="https://www.kaggle.com/c/jigsaw-toxic-comment-classification-challenge/discussion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hyperlink" Target="https://computersciencewiki.org/index.php/Max-pooling_/_Pooling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medium.freecodecamp.org/understanding-capsule-networks-ais-alluring-new-architecture-bdb228173ddc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papers.nips.cc/paper/6975-dynamic-routing-between-capsules.pdf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medium.freecodecamp.org/understanding-capsule-networks-ais-alluring-new-architecture-bdb228173ddc" TargetMode="External"/><Relationship Id="rId4" Type="http://schemas.openxmlformats.org/officeDocument/2006/relationships/hyperlink" Target="https://medium.com/ai%C2%B3-theory-practice-business/understanding-hintons-capsule-networks-part-i-intuition-b4b559d1159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s://medium.freecodecamp.org/understanding-capsule-networks-ais-alluring-new-architecture-bdb228173dd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Capsule Networks for NLP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90525" y="2789118"/>
            <a:ext cx="82221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Merrill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NLP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10/25/18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Capsules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value of capsule i at some position is a vector </a:t>
            </a:r>
            <a:r>
              <a:rPr b="1" lang="en"/>
              <a:t>u</a:t>
            </a:r>
            <a:r>
              <a:rPr b="1" baseline="-25000" lang="en"/>
              <a:t>i</a:t>
            </a:r>
            <a:endParaRPr b="1"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|u</a:t>
            </a:r>
            <a:r>
              <a:rPr b="1" baseline="-25000" lang="en"/>
              <a:t>i</a:t>
            </a:r>
            <a:r>
              <a:rPr b="1" lang="en"/>
              <a:t>|</a:t>
            </a:r>
            <a:r>
              <a:rPr lang="en"/>
              <a:t> ∊ (0, 1) gives the probability of existence of feature 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of </a:t>
            </a:r>
            <a:r>
              <a:rPr b="1" lang="en"/>
              <a:t>u</a:t>
            </a:r>
            <a:r>
              <a:rPr b="1" baseline="-25000" lang="en"/>
              <a:t>i </a:t>
            </a:r>
            <a:r>
              <a:rPr lang="en"/>
              <a:t>encodes the instantiation parameters of feature i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350" y="2403350"/>
            <a:ext cx="4655275" cy="1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618000" y="4434225"/>
            <a:ext cx="79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https://medium.freecodecamp.org/understanding-capsule-networks-ais-alluring-new-architecture-bdb228173ddc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Capsules (Continued)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87" y="1303725"/>
            <a:ext cx="5922026" cy="29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618000" y="4434225"/>
            <a:ext cx="79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https://medium.freecodecamp.org/understanding-capsule-networks-ais-alluring-new-architecture-bdb228173ddc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Capsule Squashing Function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203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squashing function which which puts magnitude of vector into (0, 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Referred to in literature as </a:t>
            </a:r>
            <a:r>
              <a:rPr i="1" lang="en"/>
              <a:t>g</a:t>
            </a:r>
            <a:r>
              <a:rPr lang="en"/>
              <a:t>(..) or </a:t>
            </a:r>
            <a:r>
              <a:rPr lang="en">
                <a:latin typeface="Droid Sans Mono"/>
                <a:ea typeface="Droid Sans Mono"/>
                <a:cs typeface="Droid Sans Mono"/>
                <a:sym typeface="Droid Sans Mono"/>
              </a:rPr>
              <a:t>squash</a:t>
            </a:r>
            <a:r>
              <a:rPr lang="en"/>
              <a:t>(..)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be useful later on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2571750"/>
            <a:ext cx="29718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3601500" y="3651850"/>
            <a:ext cx="1941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Sabour et al., 2017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by Agreement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548100" y="1766675"/>
            <a:ext cx="4308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Capture child-parent relationships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 features into higher-level ones only if the lower-level features “agree” locally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this picture a house or a sailboat?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825" y="1893287"/>
            <a:ext cx="3714425" cy="171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618000" y="4434225"/>
            <a:ext cx="79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https://medium.freecodecamp.org/understanding-capsule-networks-ais-alluring-new-architecture-bdb228173ddc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Routing: Vote Vectors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Learned transformation for what information should be “passed up” to the next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what information is relevant for abstraction/agreement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û</a:t>
            </a:r>
            <a:r>
              <a:rPr b="1" baseline="-25000" lang="en"/>
              <a:t>j|i</a:t>
            </a:r>
            <a:r>
              <a:rPr lang="en"/>
              <a:t> d</a:t>
            </a:r>
            <a:r>
              <a:rPr lang="en"/>
              <a:t>enotes the vote vector from capsule i to capsule j in the next layer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076" y="3180375"/>
            <a:ext cx="2827850" cy="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3612450" y="3925275"/>
            <a:ext cx="1941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Zhao et al., 2018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Routing: Dynamic Routing Algorithm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iterative method for computing 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parameters (But depends on vote vectors)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connect capsule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 next layer of </a:t>
            </a:r>
            <a:r>
              <a:rPr lang="en"/>
              <a:t>capsules {</a:t>
            </a:r>
            <a:r>
              <a:rPr b="1" lang="en"/>
              <a:t>v</a:t>
            </a:r>
            <a:r>
              <a:rPr b="1" baseline="-25000" lang="en"/>
              <a:t>j</a:t>
            </a:r>
            <a:r>
              <a:rPr lang="en"/>
              <a:t>} from vote vectors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00" y="2725075"/>
            <a:ext cx="6392000" cy="18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3612450" y="4458675"/>
            <a:ext cx="1941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Sabour et al., 2017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Capsule Layers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381075"/>
            <a:ext cx="8520600" cy="29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Primary Capsule Layer:</a:t>
            </a:r>
            <a:r>
              <a:rPr lang="en" sz="2200"/>
              <a:t> C</a:t>
            </a:r>
            <a:r>
              <a:rPr lang="en" sz="2200"/>
              <a:t>onvolutional output ➝ capsules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Convolutional Capsule Layer: </a:t>
            </a:r>
            <a:r>
              <a:rPr lang="en" sz="2200"/>
              <a:t>Local capsules ➝ capsules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Feedforward Capsule Layer:</a:t>
            </a:r>
            <a:r>
              <a:rPr lang="en" sz="2200"/>
              <a:t> All capsules</a:t>
            </a:r>
            <a:r>
              <a:rPr lang="en" sz="2200"/>
              <a:t> ➝ capsules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Capsule Layer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output ➝ capsules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r>
              <a:rPr i="1" lang="en"/>
              <a:t>C</a:t>
            </a:r>
            <a:r>
              <a:rPr lang="en"/>
              <a:t> capsules from </a:t>
            </a:r>
            <a:r>
              <a:rPr i="1" lang="en"/>
              <a:t>B</a:t>
            </a:r>
            <a:r>
              <a:rPr lang="en"/>
              <a:t> filters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Convolution output with </a:t>
            </a:r>
            <a:r>
              <a:rPr i="1" lang="en"/>
              <a:t>B</a:t>
            </a:r>
            <a:r>
              <a:rPr lang="en"/>
              <a:t> filters: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Transform each row of features: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Collect </a:t>
            </a:r>
            <a:r>
              <a:rPr i="1" lang="en"/>
              <a:t>C</a:t>
            </a:r>
            <a:r>
              <a:rPr lang="en"/>
              <a:t> </a:t>
            </a:r>
            <a:r>
              <a:rPr i="1" lang="en"/>
              <a:t>d</a:t>
            </a:r>
            <a:r>
              <a:rPr lang="en"/>
              <a:t>-dimensional capsules: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375" y="3146800"/>
            <a:ext cx="2454525" cy="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375" y="3943475"/>
            <a:ext cx="4253749" cy="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373" y="2325613"/>
            <a:ext cx="3978374" cy="4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3601500" y="4509000"/>
            <a:ext cx="1941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Zhao</a:t>
            </a:r>
            <a:r>
              <a:rPr lang="en"/>
              <a:t> et al., 2018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6850" y="3185925"/>
            <a:ext cx="1327675" cy="33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4476" y="387275"/>
            <a:ext cx="3377276" cy="15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Capsule Layer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83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capsules in layer #1 ➝ capsules in layer #2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Route a sliding window of capsules in previous layer into capsules in next layer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213" y="2571750"/>
            <a:ext cx="4677576" cy="19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Capsules Layer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capsules in layer #1 ➝ capsules in layer #2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Flatten all capsules in layer #1 into a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Route from this vector of capsules into new capsules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138" y="2970175"/>
            <a:ext cx="5085725" cy="18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Capsule Networks: A Better ConvNet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 proposed by Hinton as a replacement for ConvNets in computer 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Several recent papers applying them to NLP: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Zhao et al., 2018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Srivastava et al., 2018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Xia et al. 2018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Understand the architecture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 through recent papers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 Loss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each output capsule with a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loss for capsules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on output of feedforward capsule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Ensures that the capsule vector for the correct class is long (|</a:t>
            </a:r>
            <a:r>
              <a:rPr b="1" lang="en"/>
              <a:t>v</a:t>
            </a:r>
            <a:r>
              <a:rPr lang="en"/>
              <a:t>| ≈ 1)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775" y="3007350"/>
            <a:ext cx="6682445" cy="4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3612450" y="3754975"/>
            <a:ext cx="1941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Sabour et al., 2017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Capsule Networks with Dynamic Routing for Text Classification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Zhao, Ye, Yang, Lei, Zhang, Zhao 2018</a:t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Ideas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Develops capsule network architecture for text classification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Achieves state-of-the-art performance on single-class text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Capsules allow transferring single-class classification knowledge to multi-class task very well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 text and classify something about the passage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Sentiment analysis, toxicity detection, etc.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Multi-Class Text Classification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can be labeled as multiple classes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Example: In toxicity detection, Toxic and Threatening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Architecture</a:t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12" y="1401325"/>
            <a:ext cx="7454977" cy="30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Variants</a:t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471900" y="1919075"/>
            <a:ext cx="4649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Capsule-A:</a:t>
            </a:r>
            <a:r>
              <a:rPr lang="en"/>
              <a:t> One capsule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Capsule-B:</a:t>
            </a:r>
            <a:r>
              <a:rPr lang="en"/>
              <a:t> Three capsule networks that are averaged at the end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700" y="1309475"/>
            <a:ext cx="3230735" cy="306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Orphan Category</a:t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 capsule that corresponds to no class to the final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can send words unimportant to classification to this category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Function words like </a:t>
            </a:r>
            <a:r>
              <a:rPr i="1" lang="en" sz="1800"/>
              <a:t>the</a:t>
            </a:r>
            <a:r>
              <a:rPr lang="en" sz="1800"/>
              <a:t>, </a:t>
            </a:r>
            <a:r>
              <a:rPr i="1" lang="en" sz="1800"/>
              <a:t>a</a:t>
            </a:r>
            <a:r>
              <a:rPr lang="en" sz="1800"/>
              <a:t>, </a:t>
            </a:r>
            <a:r>
              <a:rPr i="1" lang="en" sz="1800"/>
              <a:t>in</a:t>
            </a:r>
            <a:r>
              <a:rPr lang="en" sz="1800"/>
              <a:t>, etc.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relevant in the NLP domain than in images because images don’t have a “default background”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238" y="1455700"/>
            <a:ext cx="5057524" cy="1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250" y="3377675"/>
            <a:ext cx="5057500" cy="83449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/>
        </p:nvSpPr>
        <p:spPr>
          <a:xfrm>
            <a:off x="311700" y="2029450"/>
            <a:ext cx="1335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Single-Label</a:t>
            </a:r>
            <a:endParaRPr/>
          </a:p>
        </p:txBody>
      </p:sp>
      <p:sp>
        <p:nvSpPr>
          <p:cNvPr id="247" name="Google Shape;247;p40"/>
          <p:cNvSpPr txBox="1"/>
          <p:nvPr/>
        </p:nvSpPr>
        <p:spPr>
          <a:xfrm>
            <a:off x="469725" y="3543675"/>
            <a:ext cx="1335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Multi-Label</a:t>
            </a:r>
            <a:endParaRPr/>
          </a:p>
        </p:txBody>
      </p:sp>
      <p:sp>
        <p:nvSpPr>
          <p:cNvPr id="248" name="Google Shape;248;p40"/>
          <p:cNvSpPr/>
          <p:nvPr/>
        </p:nvSpPr>
        <p:spPr>
          <a:xfrm>
            <a:off x="1805325" y="3427575"/>
            <a:ext cx="5698800" cy="734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0"/>
          <p:cNvSpPr/>
          <p:nvPr/>
        </p:nvSpPr>
        <p:spPr>
          <a:xfrm>
            <a:off x="1619775" y="1498450"/>
            <a:ext cx="5917500" cy="15645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Single-Class Results</a:t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375" y="1449500"/>
            <a:ext cx="4667151" cy="30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ConvNets?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Multi-Class Transfer Learning Results</a:t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88" y="1604350"/>
            <a:ext cx="8294723" cy="289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Strength Visualization</a:t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50" y="1228674"/>
            <a:ext cx="7547026" cy="34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Capsule network performs strongly on single-class text-classification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Capsule model transfers effectively from single-class to </a:t>
            </a:r>
            <a:r>
              <a:rPr lang="en"/>
              <a:t>multi-class</a:t>
            </a:r>
            <a:r>
              <a:rPr lang="en"/>
              <a:t> domain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Richer representation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softmax in last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because multi-class data sets are hard to construct (exponentially larger than single-class data sets)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Aggression and Toxicity in Comments Using Capsule Networks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Srivastava</a:t>
            </a:r>
            <a:r>
              <a:rPr lang="en" sz="2500"/>
              <a:t>, Khurana, Tewari 2018</a:t>
            </a:r>
            <a:endParaRPr sz="2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Ideas</a:t>
            </a:r>
            <a:endParaRPr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 end-to-end capsule model that outperforms state-of-the-art models for toxicity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Eliminate need for pipelining and 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Performs especially well on code-mixed comments (comments switching between English and Hindi)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Toxicity Detection</a:t>
            </a:r>
            <a:endParaRPr/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319500" y="1385675"/>
            <a:ext cx="469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moderation of online content is expensive – useful to do algorithmically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 comments as </a:t>
            </a:r>
            <a:r>
              <a:rPr b="1" lang="en"/>
              <a:t>toxic</a:t>
            </a:r>
            <a:r>
              <a:rPr lang="en"/>
              <a:t>, </a:t>
            </a:r>
            <a:r>
              <a:rPr b="1" lang="en"/>
              <a:t>severe toxic</a:t>
            </a:r>
            <a:r>
              <a:rPr lang="en"/>
              <a:t>, </a:t>
            </a:r>
            <a:r>
              <a:rPr b="1" lang="en"/>
              <a:t>identity hate</a:t>
            </a:r>
            <a:r>
              <a:rPr lang="en"/>
              <a:t>, etc.</a:t>
            </a:r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400" y="1385675"/>
            <a:ext cx="3545950" cy="16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400" y="3123825"/>
            <a:ext cx="3545949" cy="117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Toxicity Detection</a:t>
            </a:r>
            <a:endParaRPr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Out-of-vocabulary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Code-mixing of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imbalance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Capsule Networks?</a:t>
            </a:r>
            <a:endParaRPr/>
          </a:p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Seem to be good at text classification (Zhao et al., 2018)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be better at code-mixing than sequential models (build up local representations)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4686825" y="1607400"/>
            <a:ext cx="3981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similar to architecture to Zhao et 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extraction convolutional layer replaced by LSTM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softmax layer instead of margin loss</a:t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99" y="1512875"/>
            <a:ext cx="3889573" cy="306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Loss</a:t>
            </a:r>
            <a:endParaRPr/>
          </a:p>
        </p:txBody>
      </p:sp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 on standard softmax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solve the class imbalance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Weights rare classes higher than cross-entropy</a:t>
            </a:r>
            <a:endParaRPr/>
          </a:p>
        </p:txBody>
      </p:sp>
      <p:pic>
        <p:nvPicPr>
          <p:cNvPr id="318" name="Google Shape;3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488" y="2790924"/>
            <a:ext cx="7365027" cy="5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Cascade of convolutional layers and max-pooling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layer: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Slide window over image and apply filter</a:t>
            </a:r>
            <a:endParaRPr sz="16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850" y="2379875"/>
            <a:ext cx="6196275" cy="1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528438" y="4231675"/>
            <a:ext cx="8087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https://towardsdatascience.com/build-your-own-convolution-neural-network-in-5-mins-4217c2cf964f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324" name="Google Shape;324;p52"/>
          <p:cNvSpPr txBox="1"/>
          <p:nvPr>
            <p:ph idx="1" type="body"/>
          </p:nvPr>
        </p:nvSpPr>
        <p:spPr>
          <a:xfrm>
            <a:off x="311700" y="1152475"/>
            <a:ext cx="477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Kaggle Toxic Comment Classification </a:t>
            </a:r>
            <a:endParaRPr b="1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English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700"/>
              <a:t>Classes: Toxic, Severe Toxic, Obscene, Threat, Insult, Identity Hate</a:t>
            </a:r>
            <a:endParaRPr sz="17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First Shared Task on Aggression Identification (TRAC)</a:t>
            </a:r>
            <a:endParaRPr b="1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Mixed English and Hindi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Classes: Overtly Aggressive, Covertly Aggressive, Non-Aggressive</a:t>
            </a:r>
            <a:endParaRPr sz="1700"/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750" y="1504028"/>
            <a:ext cx="2907373" cy="18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 txBox="1"/>
          <p:nvPr/>
        </p:nvSpPr>
        <p:spPr>
          <a:xfrm>
            <a:off x="5638800" y="3321125"/>
            <a:ext cx="2907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https://www.kaggle.com/c/jigsaw-toxic-comment-classification-challenge/discussion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37" y="1380600"/>
            <a:ext cx="8455526" cy="26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Training/Validation Loss</a:t>
            </a:r>
            <a:endParaRPr/>
          </a:p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471900" y="1710175"/>
            <a:ext cx="37329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and validation loss stayed much closer for the capsule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⇒ Avoids overfitting</a:t>
            </a:r>
            <a:endParaRPr/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3775"/>
            <a:ext cx="3873374" cy="327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 on Kaggle Corpus</a:t>
            </a:r>
            <a:endParaRPr/>
          </a:p>
        </p:txBody>
      </p:sp>
      <p:sp>
        <p:nvSpPr>
          <p:cNvPr id="351" name="Google Shape;351;p56"/>
          <p:cNvSpPr txBox="1"/>
          <p:nvPr>
            <p:ph idx="1" type="body"/>
          </p:nvPr>
        </p:nvSpPr>
        <p:spPr>
          <a:xfrm>
            <a:off x="471900" y="1919075"/>
            <a:ext cx="45924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clear clusters: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Neutral words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Abusive words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Toxic words + place names</a:t>
            </a:r>
            <a:endParaRPr sz="1800"/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900" y="1621050"/>
            <a:ext cx="3206725" cy="29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OOV Embeddings</a:t>
            </a:r>
            <a:endParaRPr/>
          </a:p>
        </p:txBody>
      </p:sp>
      <p:sp>
        <p:nvSpPr>
          <p:cNvPr id="358" name="Google Shape;358;p57"/>
          <p:cNvSpPr txBox="1"/>
          <p:nvPr>
            <p:ph idx="1" type="body"/>
          </p:nvPr>
        </p:nvSpPr>
        <p:spPr>
          <a:xfrm>
            <a:off x="311700" y="3770900"/>
            <a:ext cx="85206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 of vocabulary words randomly initialized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Converge to accurate vectors</a:t>
            </a:r>
            <a:endParaRPr/>
          </a:p>
        </p:txBody>
      </p:sp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25" y="1304875"/>
            <a:ext cx="8615755" cy="22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65" name="Google Shape;36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novel capsule network architecture performed the best on all three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data preprocessing 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Avoids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representations lead to big gains in mixed-language case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User Intent Detection via Capsule Neural Networks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Xia, Zhang, Yan, Chang, Yu</a:t>
            </a:r>
            <a:r>
              <a:rPr lang="en" sz="2500"/>
              <a:t> 2018</a:t>
            </a:r>
            <a:endParaRPr sz="2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Ideas</a:t>
            </a:r>
            <a:endParaRPr/>
          </a:p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Capsule networks extract and organize information during supervised intent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These learned representations can be effectively transferred to the task of zero-shot intent detection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Intent Detection</a:t>
            </a:r>
            <a:endParaRPr/>
          </a:p>
        </p:txBody>
      </p:sp>
      <p:sp>
        <p:nvSpPr>
          <p:cNvPr id="382" name="Google Shape;382;p61"/>
          <p:cNvSpPr txBox="1"/>
          <p:nvPr>
            <p:ph idx="1" type="body"/>
          </p:nvPr>
        </p:nvSpPr>
        <p:spPr>
          <a:xfrm>
            <a:off x="471900" y="1461875"/>
            <a:ext cx="8222100" cy="16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classification task for question answering and dialog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 which action a user query represents out of a known set of 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GetWeather</a:t>
            </a:r>
            <a:r>
              <a:rPr lang="en"/>
              <a:t>, </a:t>
            </a:r>
            <a:r>
              <a:rPr b="1" lang="en"/>
              <a:t>PlayMusic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Max-Pooling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ConvNets use max-pooling to move from low-level representations to high-level representations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2" y="2424175"/>
            <a:ext cx="3903501" cy="16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657950" y="4304875"/>
            <a:ext cx="58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4"/>
              </a:rPr>
              <a:t>https://computersciencewiki.org/index.php/Max-pooling_/_Pooling</a:t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User Intent Detection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set with known set of intents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GetWeather</a:t>
            </a:r>
            <a:r>
              <a:rPr lang="en"/>
              <a:t>, </a:t>
            </a:r>
            <a:r>
              <a:rPr b="1" lang="en"/>
              <a:t>PlayMusic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set has unseen “emerging” intents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AddToPlaylist</a:t>
            </a:r>
            <a:r>
              <a:rPr lang="en"/>
              <a:t>, </a:t>
            </a:r>
            <a:r>
              <a:rPr b="1" lang="en"/>
              <a:t>RateABook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information about known intents to new domain of emerging intents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Signal is There?</a:t>
            </a:r>
            <a:endParaRPr/>
          </a:p>
        </p:txBody>
      </p:sp>
      <p:sp>
        <p:nvSpPr>
          <p:cNvPr id="394" name="Google Shape;39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mbedding of the string name of the unknown and known intents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capsules for known intents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combine these two things to do zero-shot learning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400" name="Google Shape;4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6200" y="1481495"/>
            <a:ext cx="11099527" cy="331015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/>
          <p:nvPr/>
        </p:nvSpPr>
        <p:spPr>
          <a:xfrm>
            <a:off x="3276725" y="3213450"/>
            <a:ext cx="4544196" cy="1451632"/>
          </a:xfrm>
          <a:custGeom>
            <a:rect b="b" l="l" r="r" t="t"/>
            <a:pathLst>
              <a:path extrusionOk="0" h="53149" w="148491">
                <a:moveTo>
                  <a:pt x="51967" y="8617"/>
                </a:moveTo>
                <a:cubicBezTo>
                  <a:pt x="38056" y="10655"/>
                  <a:pt x="25475" y="7820"/>
                  <a:pt x="16880" y="12339"/>
                </a:cubicBezTo>
                <a:cubicBezTo>
                  <a:pt x="8286" y="16858"/>
                  <a:pt x="-1992" y="29085"/>
                  <a:pt x="400" y="35730"/>
                </a:cubicBezTo>
                <a:cubicBezTo>
                  <a:pt x="2792" y="42375"/>
                  <a:pt x="12893" y="49819"/>
                  <a:pt x="31234" y="52211"/>
                </a:cubicBezTo>
                <a:cubicBezTo>
                  <a:pt x="49575" y="54603"/>
                  <a:pt x="91220" y="51679"/>
                  <a:pt x="110447" y="50084"/>
                </a:cubicBezTo>
                <a:cubicBezTo>
                  <a:pt x="129674" y="48489"/>
                  <a:pt x="141901" y="49110"/>
                  <a:pt x="146597" y="42642"/>
                </a:cubicBezTo>
                <a:cubicBezTo>
                  <a:pt x="151293" y="36174"/>
                  <a:pt x="146332" y="18365"/>
                  <a:pt x="138623" y="11276"/>
                </a:cubicBezTo>
                <a:cubicBezTo>
                  <a:pt x="130915" y="4188"/>
                  <a:pt x="114789" y="554"/>
                  <a:pt x="100346" y="111"/>
                </a:cubicBezTo>
                <a:cubicBezTo>
                  <a:pt x="85903" y="-332"/>
                  <a:pt x="65878" y="6579"/>
                  <a:pt x="51967" y="8617"/>
                </a:cubicBezTo>
                <a:close/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2" name="Google Shape;402;p64"/>
          <p:cNvSpPr txBox="1"/>
          <p:nvPr/>
        </p:nvSpPr>
        <p:spPr>
          <a:xfrm>
            <a:off x="3593049" y="1017725"/>
            <a:ext cx="3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Network trained on known intents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03" name="Google Shape;403;p64"/>
          <p:cNvSpPr txBox="1"/>
          <p:nvPr/>
        </p:nvSpPr>
        <p:spPr>
          <a:xfrm>
            <a:off x="4090999" y="4662025"/>
            <a:ext cx="3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Extension for zero-shot inference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404" name="Google Shape;404;p64"/>
          <p:cNvSpPr/>
          <p:nvPr/>
        </p:nvSpPr>
        <p:spPr>
          <a:xfrm>
            <a:off x="-1342350" y="1196175"/>
            <a:ext cx="3455700" cy="359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4"/>
          <p:cNvSpPr/>
          <p:nvPr/>
        </p:nvSpPr>
        <p:spPr>
          <a:xfrm>
            <a:off x="1736074" y="1489690"/>
            <a:ext cx="6763703" cy="2308192"/>
          </a:xfrm>
          <a:custGeom>
            <a:rect b="b" l="l" r="r" t="t"/>
            <a:pathLst>
              <a:path extrusionOk="0" h="71246" w="221018">
                <a:moveTo>
                  <a:pt x="28417" y="25673"/>
                </a:moveTo>
                <a:cubicBezTo>
                  <a:pt x="15658" y="31610"/>
                  <a:pt x="7772" y="37812"/>
                  <a:pt x="4494" y="45343"/>
                </a:cubicBezTo>
                <a:cubicBezTo>
                  <a:pt x="1216" y="52874"/>
                  <a:pt x="-5430" y="68557"/>
                  <a:pt x="8747" y="70861"/>
                </a:cubicBezTo>
                <a:cubicBezTo>
                  <a:pt x="22924" y="73165"/>
                  <a:pt x="70504" y="63241"/>
                  <a:pt x="89554" y="59165"/>
                </a:cubicBezTo>
                <a:cubicBezTo>
                  <a:pt x="108604" y="55089"/>
                  <a:pt x="110465" y="47381"/>
                  <a:pt x="123047" y="46406"/>
                </a:cubicBezTo>
                <a:cubicBezTo>
                  <a:pt x="135629" y="45431"/>
                  <a:pt x="150869" y="52608"/>
                  <a:pt x="165046" y="53317"/>
                </a:cubicBezTo>
                <a:cubicBezTo>
                  <a:pt x="179223" y="54026"/>
                  <a:pt x="199335" y="57304"/>
                  <a:pt x="208107" y="50659"/>
                </a:cubicBezTo>
                <a:cubicBezTo>
                  <a:pt x="216879" y="44014"/>
                  <a:pt x="226006" y="21862"/>
                  <a:pt x="217677" y="13445"/>
                </a:cubicBezTo>
                <a:cubicBezTo>
                  <a:pt x="209348" y="5028"/>
                  <a:pt x="180906" y="775"/>
                  <a:pt x="158134" y="155"/>
                </a:cubicBezTo>
                <a:cubicBezTo>
                  <a:pt x="135363" y="-465"/>
                  <a:pt x="102668" y="5471"/>
                  <a:pt x="81048" y="9724"/>
                </a:cubicBezTo>
                <a:cubicBezTo>
                  <a:pt x="59429" y="13977"/>
                  <a:pt x="41176" y="19737"/>
                  <a:pt x="28417" y="25673"/>
                </a:cubicBezTo>
                <a:close/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/>
          <p:nvPr/>
        </p:nvSpPr>
        <p:spPr>
          <a:xfrm>
            <a:off x="4031900" y="3689625"/>
            <a:ext cx="3372300" cy="8754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SemanticCaps Layer</a:t>
            </a:r>
            <a:endParaRPr/>
          </a:p>
        </p:txBody>
      </p:sp>
      <p:sp>
        <p:nvSpPr>
          <p:cNvPr id="412" name="Google Shape;412;p65"/>
          <p:cNvSpPr txBox="1"/>
          <p:nvPr>
            <p:ph idx="1" type="body"/>
          </p:nvPr>
        </p:nvSpPr>
        <p:spPr>
          <a:xfrm>
            <a:off x="311700" y="1152475"/>
            <a:ext cx="85206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features using self-attention LSTM</a:t>
            </a:r>
            <a:endParaRPr/>
          </a:p>
        </p:txBody>
      </p:sp>
      <p:pic>
        <p:nvPicPr>
          <p:cNvPr id="413" name="Google Shape;4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100" y="2949604"/>
            <a:ext cx="3549749" cy="48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375" y="3762550"/>
            <a:ext cx="969172" cy="2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903" y="1762863"/>
            <a:ext cx="2526125" cy="8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5"/>
          <p:cNvSpPr/>
          <p:nvPr/>
        </p:nvSpPr>
        <p:spPr>
          <a:xfrm>
            <a:off x="4140488" y="1799150"/>
            <a:ext cx="3030300" cy="8562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5"/>
          <p:cNvSpPr txBox="1"/>
          <p:nvPr/>
        </p:nvSpPr>
        <p:spPr>
          <a:xfrm>
            <a:off x="2165088" y="1985300"/>
            <a:ext cx="1807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Combine to get </a:t>
            </a:r>
            <a:r>
              <a:rPr b="1" lang="en" sz="1600"/>
              <a:t>H</a:t>
            </a:r>
            <a:endParaRPr b="1" sz="1600"/>
          </a:p>
        </p:txBody>
      </p:sp>
      <p:sp>
        <p:nvSpPr>
          <p:cNvPr id="418" name="Google Shape;418;p65"/>
          <p:cNvSpPr/>
          <p:nvPr/>
        </p:nvSpPr>
        <p:spPr>
          <a:xfrm>
            <a:off x="3880888" y="2944325"/>
            <a:ext cx="3641700" cy="572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5"/>
          <p:cNvSpPr txBox="1"/>
          <p:nvPr/>
        </p:nvSpPr>
        <p:spPr>
          <a:xfrm>
            <a:off x="1326404" y="2988725"/>
            <a:ext cx="2325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Self-attention weights</a:t>
            </a:r>
            <a:endParaRPr b="1" sz="1600"/>
          </a:p>
        </p:txBody>
      </p:sp>
      <p:sp>
        <p:nvSpPr>
          <p:cNvPr id="420" name="Google Shape;420;p65"/>
          <p:cNvSpPr txBox="1"/>
          <p:nvPr/>
        </p:nvSpPr>
        <p:spPr>
          <a:xfrm>
            <a:off x="936378" y="3839750"/>
            <a:ext cx="2944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</a:t>
            </a:r>
            <a:r>
              <a:rPr lang="en" sz="1600"/>
              <a:t> is the extracted features</a:t>
            </a:r>
            <a:endParaRPr b="1" sz="1600"/>
          </a:p>
        </p:txBody>
      </p:sp>
      <p:pic>
        <p:nvPicPr>
          <p:cNvPr id="421" name="Google Shape;42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2900" y="4077776"/>
            <a:ext cx="3030300" cy="31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DetectionCaps Layer</a:t>
            </a:r>
            <a:endParaRPr/>
          </a:p>
        </p:txBody>
      </p:sp>
      <p:sp>
        <p:nvSpPr>
          <p:cNvPr id="427" name="Google Shape;42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convolutional capsule layer → feedforward capsule layer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During Training</a:t>
            </a:r>
            <a:endParaRPr/>
          </a:p>
        </p:txBody>
      </p:sp>
      <p:sp>
        <p:nvSpPr>
          <p:cNvPr id="433" name="Google Shape;43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 max-margin loss + regularization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Regularization incentivizes semantic capsules to capture different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Regularization controlled by hyperparameter α</a:t>
            </a:r>
            <a:endParaRPr/>
          </a:p>
        </p:txBody>
      </p:sp>
      <p:pic>
        <p:nvPicPr>
          <p:cNvPr id="434" name="Google Shape;4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225" y="2368950"/>
            <a:ext cx="4484075" cy="17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7"/>
          <p:cNvSpPr/>
          <p:nvPr/>
        </p:nvSpPr>
        <p:spPr>
          <a:xfrm>
            <a:off x="2186900" y="2446600"/>
            <a:ext cx="5070900" cy="12576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7"/>
          <p:cNvSpPr/>
          <p:nvPr/>
        </p:nvSpPr>
        <p:spPr>
          <a:xfrm>
            <a:off x="2350925" y="3758750"/>
            <a:ext cx="4811100" cy="464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7"/>
          <p:cNvSpPr txBox="1"/>
          <p:nvPr/>
        </p:nvSpPr>
        <p:spPr>
          <a:xfrm>
            <a:off x="464725" y="2897650"/>
            <a:ext cx="1585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Max-margin loss</a:t>
            </a:r>
            <a:endParaRPr/>
          </a:p>
        </p:txBody>
      </p:sp>
      <p:sp>
        <p:nvSpPr>
          <p:cNvPr id="438" name="Google Shape;438;p67"/>
          <p:cNvSpPr txBox="1"/>
          <p:nvPr/>
        </p:nvSpPr>
        <p:spPr>
          <a:xfrm>
            <a:off x="319825" y="3792950"/>
            <a:ext cx="1875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term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 Detection Results</a:t>
            </a:r>
            <a:endParaRPr/>
          </a:p>
        </p:txBody>
      </p:sp>
      <p:pic>
        <p:nvPicPr>
          <p:cNvPr id="444" name="Google Shape;4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00" y="1641050"/>
            <a:ext cx="8014875" cy="25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Revisited</a:t>
            </a:r>
            <a:endParaRPr/>
          </a:p>
        </p:txBody>
      </p:sp>
      <p:sp>
        <p:nvSpPr>
          <p:cNvPr id="450" name="Google Shape;45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Use predicted capsules for known intents for zero-shot inference</a:t>
            </a:r>
            <a:endParaRPr/>
          </a:p>
        </p:txBody>
      </p:sp>
      <p:pic>
        <p:nvPicPr>
          <p:cNvPr id="451" name="Google Shape;4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913" y="2030278"/>
            <a:ext cx="6098174" cy="26148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9"/>
          <p:cNvSpPr/>
          <p:nvPr/>
        </p:nvSpPr>
        <p:spPr>
          <a:xfrm>
            <a:off x="3255075" y="4141475"/>
            <a:ext cx="382800" cy="656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to Emerging Intents</a:t>
            </a:r>
            <a:endParaRPr/>
          </a:p>
        </p:txBody>
      </p:sp>
      <p:sp>
        <p:nvSpPr>
          <p:cNvPr id="458" name="Google Shape;45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similarity matrix between existing intents and emerging intents based on embeddings for intent names:</a:t>
            </a:r>
            <a:endParaRPr/>
          </a:p>
        </p:txBody>
      </p:sp>
      <p:pic>
        <p:nvPicPr>
          <p:cNvPr id="459" name="Google Shape;4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275" y="2194675"/>
            <a:ext cx="4575449" cy="17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Classifying Emerging Intents</a:t>
            </a:r>
            <a:endParaRPr/>
          </a:p>
        </p:txBody>
      </p:sp>
      <p:sp>
        <p:nvSpPr>
          <p:cNvPr id="465" name="Google Shape;46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Goal is to get prediction vector for emerging intent </a:t>
            </a:r>
            <a:r>
              <a:rPr i="1" lang="en"/>
              <a:t>l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Have vote vectors </a:t>
            </a:r>
            <a:r>
              <a:rPr b="1" lang="en"/>
              <a:t>g</a:t>
            </a:r>
            <a:r>
              <a:rPr baseline="-25000" lang="en"/>
              <a:t>k,r</a:t>
            </a:r>
            <a:r>
              <a:rPr lang="en"/>
              <a:t> from known intent classification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Represent vote vector for emerging intent as weighted sum of known intents: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dynamic routing to get an activation capsule </a:t>
            </a:r>
            <a:r>
              <a:rPr b="1" lang="en"/>
              <a:t>n</a:t>
            </a:r>
            <a:r>
              <a:rPr b="1" baseline="-25000" i="1" lang="en"/>
              <a:t>l</a:t>
            </a:r>
            <a:r>
              <a:rPr lang="en"/>
              <a:t> for each emerging intent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Pick the </a:t>
            </a:r>
            <a:r>
              <a:rPr b="1" lang="en"/>
              <a:t>n</a:t>
            </a:r>
            <a:r>
              <a:rPr b="1" baseline="-25000" i="1" lang="en"/>
              <a:t>l </a:t>
            </a:r>
            <a:r>
              <a:rPr lang="en"/>
              <a:t>with largest magnitude</a:t>
            </a:r>
            <a:endParaRPr/>
          </a:p>
        </p:txBody>
      </p:sp>
      <p:pic>
        <p:nvPicPr>
          <p:cNvPr id="466" name="Google Shape;4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038" y="2422575"/>
            <a:ext cx="1615925" cy="7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#1: Transformational Invariance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would like networks to recognize transformations of the same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huge datasets of transformed images to learn transformations of high-level features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250" y="2411675"/>
            <a:ext cx="3043500" cy="20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618000" y="4434225"/>
            <a:ext cx="79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https://medium.freecodecamp.org/understanding-capsule-networks-ais-alluring-new-architecture-bdb228173ddc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Intent Detection Results</a:t>
            </a:r>
            <a:endParaRPr/>
          </a:p>
        </p:txBody>
      </p:sp>
      <p:pic>
        <p:nvPicPr>
          <p:cNvPr id="472" name="Google Shape;4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2313"/>
            <a:ext cx="8839199" cy="214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478" name="Google Shape;47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Representational power of capsule network can be leveraged for zero-shot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Interesting regularizations and architectural extensions for capsule networks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84" name="Google Shape;48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Capsule representations encode “instantiation parameters” of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Papers follow a standard CapsNet architecture for text classification: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Features Extraction (ConvNet or LSTM)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Primary Capsule Layer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Convolutional Capsule Layer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Classification (Margin or softmax)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Capsule representations can be leveraged for transfer/zero-shot learning</a:t>
            </a:r>
            <a:endParaRPr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490" name="Google Shape;490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What is powerful about capsule representations?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Are capsule networks good for NLP, or are they just good for vision?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Why has NLP capsule research focused on text classification tasks?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What are some other NLP tasks that capsule networks could be applied to?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What other advanced architectures could be useful in NLP?</a:t>
            </a:r>
            <a:endParaRPr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Papers</a:t>
            </a:r>
            <a:endParaRPr/>
          </a:p>
        </p:txBody>
      </p:sp>
      <p:sp>
        <p:nvSpPr>
          <p:cNvPr id="496" name="Google Shape;49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Sara Sabour, Nicholas Frosst, and Geoffrey E Hinton. 2017. </a:t>
            </a:r>
            <a:r>
              <a:rPr lang="en" u="sng">
                <a:solidFill>
                  <a:schemeClr val="hlink"/>
                </a:solidFill>
                <a:hlinkClick r:id="rId3"/>
              </a:rPr>
              <a:t>Dynamic routing between capsules.</a:t>
            </a:r>
            <a:r>
              <a:rPr lang="en"/>
              <a:t> In </a:t>
            </a:r>
            <a:r>
              <a:rPr i="1" lang="en"/>
              <a:t>Advances in Neural Information Processing Systems</a:t>
            </a:r>
            <a:r>
              <a:rPr lang="en"/>
              <a:t>, pages 3859–3869.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Materials</a:t>
            </a:r>
            <a:endParaRPr/>
          </a:p>
        </p:txBody>
      </p:sp>
      <p:sp>
        <p:nvSpPr>
          <p:cNvPr id="502" name="Google Shape;50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https://medium.freecodecamp.org/understanding-capsule-networks-ais-alluring-new-architecture-bdb228173ddc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https://medium.com/ai%C2%B3-theory-practice-business/understanding-hintons-capsule-networks-part-i-intuition-b4b559d1159b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#2: Feature Agreement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ax-pooling in images loses information about relative 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abstractly, lower level features do not need to “agree”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337" y="2250100"/>
            <a:ext cx="3391324" cy="23187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618000" y="4434225"/>
            <a:ext cx="79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https://medium.freecodecamp.org/understanding-capsule-networks-ais-alluring-new-architecture-bdb228173ddc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Capsule Network Architecture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solve problems #1 and #2 by attaching “instantiation parameters” to each 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ConvNet: Is there a house here?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CapsNet: Is there a house with width </a:t>
            </a:r>
            <a:r>
              <a:rPr i="1" lang="en"/>
              <a:t>w</a:t>
            </a:r>
            <a:r>
              <a:rPr lang="en"/>
              <a:t> and rotation </a:t>
            </a:r>
            <a:r>
              <a:rPr i="1" lang="en"/>
              <a:t>r</a:t>
            </a:r>
            <a:r>
              <a:rPr lang="en"/>
              <a:t> here?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filter at each position has a vector value instead of a scalar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vector is called a capsule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